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99b0dc7620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99b0dc7620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99b0dc7620_1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99b0dc7620_1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9a5aba86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9a5aba86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99b0dc762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99b0dc762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99dcdb04d7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99dcdb04d7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99dcdb04d7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99dcdb04d7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99dcdb04d7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99dcdb04d7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99b0dc7620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99b0dc7620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99dcdb04d7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99dcdb04d7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99dcdb04d7_0_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99dcdb04d7_0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99b0dc762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99b0dc762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LOBG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League Of Battle Ground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311700" y="4248950"/>
            <a:ext cx="8520600" cy="49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[ </a:t>
            </a:r>
            <a:r>
              <a:rPr lang="ko" sz="1800">
                <a:latin typeface="Malgun Gothic"/>
                <a:ea typeface="Malgun Gothic"/>
                <a:cs typeface="Malgun Gothic"/>
                <a:sym typeface="Malgun Gothic"/>
              </a:rPr>
              <a:t>오정원, 조혁, 황제상, 황하림</a:t>
            </a: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 ]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추가작업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4" name="Google Shape;154;p22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최우선순위 추가작업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55" name="Google Shape;155;p22"/>
          <p:cNvSpPr txBox="1"/>
          <p:nvPr>
            <p:ph idx="1" type="body"/>
          </p:nvPr>
        </p:nvSpPr>
        <p:spPr>
          <a:xfrm>
            <a:off x="336300" y="1504000"/>
            <a:ext cx="8471400" cy="3064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무기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무기 별 애니메이션, 스테이터스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NPC(AI)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미니언 - 적 보스로 이동, 적(미니언, 보스, 플레이어) 발견시 전투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보스 - 적 발견 시 전투, 피격 이펙트 추가(Destruction Particle Effect)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3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추가작업</a:t>
            </a:r>
            <a:endParaRPr/>
          </a:p>
        </p:txBody>
      </p:sp>
      <p:sp>
        <p:nvSpPr>
          <p:cNvPr id="161" name="Google Shape;161;p23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/>
              <a:t>우선순위 순 추가작업</a:t>
            </a:r>
            <a:endParaRPr sz="2400"/>
          </a:p>
        </p:txBody>
      </p:sp>
      <p:sp>
        <p:nvSpPr>
          <p:cNvPr id="162" name="Google Shape;162;p23"/>
          <p:cNvSpPr txBox="1"/>
          <p:nvPr>
            <p:ph idx="1" type="body"/>
          </p:nvPr>
        </p:nvSpPr>
        <p:spPr>
          <a:xfrm>
            <a:off x="336300" y="1504000"/>
            <a:ext cx="8471400" cy="3064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도전과제: DB활용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VR: FPS 시점으로 변경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전투 씬 UI 추가: 스코어, 채팅, 적 HP, 결과창, 인벤토리, 미니맵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무기 종류 확장, 스킬, 아이템: 액터 및 애니메이션, 공격범위 시스템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상점: 인터렉션 및 UI (스테이터스 추가)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성장 컨텐츠: Level, Exp, Gold, etc (스테이터스 추가)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심리스 로딩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ko"/>
              <a:t>액터 교환: 시작 시 차량, 또는 비행기에서 번지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4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끝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68" name="Google Shape;168;p24"/>
          <p:cNvSpPr/>
          <p:nvPr/>
        </p:nvSpPr>
        <p:spPr>
          <a:xfrm>
            <a:off x="1755225" y="2178375"/>
            <a:ext cx="5221500" cy="1042800"/>
          </a:xfrm>
          <a:prstGeom prst="rect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※ 주의 </a:t>
            </a: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지나친 게임은 건강에 위험할 수 있습니다. ※</a:t>
            </a:r>
            <a:endParaRPr>
              <a:solidFill>
                <a:srgbClr val="FFD9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FFD966"/>
                </a:solidFill>
                <a:latin typeface="Malgun Gothic"/>
                <a:ea typeface="Malgun Gothic"/>
                <a:cs typeface="Malgun Gothic"/>
                <a:sym typeface="Malgun Gothic"/>
              </a:rPr>
              <a:t>※ 감사합니다. ※</a:t>
            </a:r>
            <a:endParaRPr>
              <a:solidFill>
                <a:srgbClr val="FFD966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리스트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861900" y="1525600"/>
            <a:ext cx="1420200" cy="513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861900" y="2401125"/>
            <a:ext cx="1420200" cy="513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주요 시스템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65" name="Google Shape;65;p14"/>
          <p:cNvSpPr txBox="1"/>
          <p:nvPr>
            <p:ph idx="1" type="body"/>
          </p:nvPr>
        </p:nvSpPr>
        <p:spPr>
          <a:xfrm>
            <a:off x="3861900" y="3244700"/>
            <a:ext cx="1420200" cy="513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진행계획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61000" y="1386800"/>
            <a:ext cx="8384400" cy="33114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장르: MOBA (Multiplayer Online Battle Arena)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시점: TPS, </a:t>
            </a: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FPS 선택 가능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아트: 미정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레퍼런스: 롤(히오스), 파라곤, 기타 FPS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78" name="Google Shape;78;p16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장르 컨셉: (MOBA + FPS, 파라곤)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4150" y="1593975"/>
            <a:ext cx="5365949" cy="30183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6"/>
          <p:cNvSpPr/>
          <p:nvPr/>
        </p:nvSpPr>
        <p:spPr>
          <a:xfrm>
            <a:off x="6078675" y="1514100"/>
            <a:ext cx="1180200" cy="1566000"/>
          </a:xfrm>
          <a:prstGeom prst="rect">
            <a:avLst/>
          </a:prstGeom>
          <a:noFill/>
          <a:ln cap="flat" cmpd="sng" w="2857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기본 룰: 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grpSp>
        <p:nvGrpSpPr>
          <p:cNvPr id="87" name="Google Shape;87;p17"/>
          <p:cNvGrpSpPr/>
          <p:nvPr/>
        </p:nvGrpSpPr>
        <p:grpSpPr>
          <a:xfrm>
            <a:off x="789400" y="1376800"/>
            <a:ext cx="7225575" cy="2608650"/>
            <a:chOff x="838700" y="1720175"/>
            <a:chExt cx="7225575" cy="2608650"/>
          </a:xfrm>
        </p:grpSpPr>
        <p:sp>
          <p:nvSpPr>
            <p:cNvPr id="88" name="Google Shape;88;p17"/>
            <p:cNvSpPr/>
            <p:nvPr/>
          </p:nvSpPr>
          <p:spPr>
            <a:xfrm>
              <a:off x="838700" y="2651550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Player1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89" name="Google Shape;89;p17"/>
            <p:cNvSpPr/>
            <p:nvPr/>
          </p:nvSpPr>
          <p:spPr>
            <a:xfrm>
              <a:off x="7299875" y="2651550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Player2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0" name="Google Shape;90;p17"/>
            <p:cNvSpPr/>
            <p:nvPr/>
          </p:nvSpPr>
          <p:spPr>
            <a:xfrm>
              <a:off x="4152700" y="1720175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중앙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1" name="Google Shape;91;p17"/>
            <p:cNvSpPr/>
            <p:nvPr/>
          </p:nvSpPr>
          <p:spPr>
            <a:xfrm>
              <a:off x="4152700" y="3564425"/>
              <a:ext cx="764400" cy="764400"/>
            </a:xfrm>
            <a:prstGeom prst="roundRect">
              <a:avLst>
                <a:gd fmla="val 16667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">
                  <a:latin typeface="Malgun Gothic"/>
                  <a:ea typeface="Malgun Gothic"/>
                  <a:cs typeface="Malgun Gothic"/>
                  <a:sym typeface="Malgun Gothic"/>
                </a:rPr>
                <a:t>중앙</a:t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2" name="Google Shape;92;p17"/>
            <p:cNvSpPr/>
            <p:nvPr/>
          </p:nvSpPr>
          <p:spPr>
            <a:xfrm rot="-900059">
              <a:off x="1892603" y="2202572"/>
              <a:ext cx="1655104" cy="281986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3" name="Google Shape;93;p17"/>
            <p:cNvSpPr/>
            <p:nvPr/>
          </p:nvSpPr>
          <p:spPr>
            <a:xfrm rot="900059">
              <a:off x="1926340" y="3564451"/>
              <a:ext cx="1655104" cy="281986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CFE2F3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4" name="Google Shape;94;p17"/>
            <p:cNvSpPr/>
            <p:nvPr/>
          </p:nvSpPr>
          <p:spPr>
            <a:xfrm flipH="1" rot="861875">
              <a:off x="5262283" y="2211376"/>
              <a:ext cx="1726785" cy="282857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  <p:sp>
          <p:nvSpPr>
            <p:cNvPr id="95" name="Google Shape;95;p17"/>
            <p:cNvSpPr/>
            <p:nvPr/>
          </p:nvSpPr>
          <p:spPr>
            <a:xfrm flipH="1" rot="-861875">
              <a:off x="5226893" y="3573264"/>
              <a:ext cx="1726785" cy="282857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E6B8AF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Malgun Gothic"/>
                <a:ea typeface="Malgun Gothic"/>
                <a:cs typeface="Malgun Gothic"/>
                <a:sym typeface="Malgun Gothic"/>
              </a:endParaRPr>
            </a:p>
          </p:txBody>
        </p:sp>
      </p:grpSp>
      <p:sp>
        <p:nvSpPr>
          <p:cNvPr id="96" name="Google Shape;96;p17"/>
          <p:cNvSpPr txBox="1"/>
          <p:nvPr>
            <p:ph idx="1" type="body"/>
          </p:nvPr>
        </p:nvSpPr>
        <p:spPr>
          <a:xfrm>
            <a:off x="311700" y="4141900"/>
            <a:ext cx="8315400" cy="735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적 본진을 먼저 부수는 플레이어 승리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일정 시간이 지나면 점수가 높은 플레이어 승리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algun Gothic"/>
              <a:buChar char="●"/>
            </a:pPr>
            <a:r>
              <a:rPr lang="ko" sz="1400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점수 요소는 중앙 점령시간, 킬, 데스</a:t>
            </a:r>
            <a:endParaRPr sz="14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/>
          <p:nvPr/>
        </p:nvSpPr>
        <p:spPr>
          <a:xfrm>
            <a:off x="5119125" y="2055625"/>
            <a:ext cx="3152100" cy="1729500"/>
          </a:xfrm>
          <a:prstGeom prst="roundRect">
            <a:avLst>
              <a:gd fmla="val 4785" name="adj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 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2" name="Google Shape;102;p18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User F</a:t>
            </a: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low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04" name="Google Shape;104;p18"/>
          <p:cNvSpPr/>
          <p:nvPr/>
        </p:nvSpPr>
        <p:spPr>
          <a:xfrm>
            <a:off x="500175" y="1669350"/>
            <a:ext cx="1158300" cy="327600"/>
          </a:xfrm>
          <a:prstGeom prst="roundRect">
            <a:avLst>
              <a:gd fmla="val 16667" name="adj"/>
            </a:avLst>
          </a:prstGeom>
          <a:solidFill>
            <a:srgbClr val="6FA8D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시작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5" name="Google Shape;105;p18"/>
          <p:cNvSpPr/>
          <p:nvPr/>
        </p:nvSpPr>
        <p:spPr>
          <a:xfrm>
            <a:off x="2034925" y="4125600"/>
            <a:ext cx="6236400" cy="327600"/>
          </a:xfrm>
          <a:prstGeom prst="roundRect">
            <a:avLst>
              <a:gd fmla="val 16667" name="adj"/>
            </a:avLst>
          </a:prstGeom>
          <a:solidFill>
            <a:srgbClr val="E0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종료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6" name="Google Shape;106;p18"/>
          <p:cNvSpPr/>
          <p:nvPr/>
        </p:nvSpPr>
        <p:spPr>
          <a:xfrm>
            <a:off x="2034925" y="1669350"/>
            <a:ext cx="1158300" cy="3276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타이틀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7" name="Google Shape;107;p18"/>
          <p:cNvSpPr/>
          <p:nvPr/>
        </p:nvSpPr>
        <p:spPr>
          <a:xfrm>
            <a:off x="3577025" y="1669350"/>
            <a:ext cx="1158300" cy="3276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로비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8" name="Google Shape;108;p18"/>
          <p:cNvSpPr/>
          <p:nvPr/>
        </p:nvSpPr>
        <p:spPr>
          <a:xfrm>
            <a:off x="5119125" y="1669350"/>
            <a:ext cx="3152100" cy="327600"/>
          </a:xfrm>
          <a:prstGeom prst="roundRect">
            <a:avLst>
              <a:gd fmla="val 16667" name="adj"/>
            </a:avLst>
          </a:prstGeom>
          <a:solidFill>
            <a:srgbClr val="66666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배틀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09" name="Google Shape;109;p18"/>
          <p:cNvSpPr/>
          <p:nvPr/>
        </p:nvSpPr>
        <p:spPr>
          <a:xfrm>
            <a:off x="2034925" y="2055625"/>
            <a:ext cx="1158300" cy="1729500"/>
          </a:xfrm>
          <a:prstGeom prst="roundRect">
            <a:avLst>
              <a:gd fmla="val 6353" name="adj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서버시작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접속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종료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10" name="Google Shape;110;p18"/>
          <p:cNvSpPr/>
          <p:nvPr/>
        </p:nvSpPr>
        <p:spPr>
          <a:xfrm>
            <a:off x="3577025" y="2055625"/>
            <a:ext cx="1158300" cy="1729500"/>
          </a:xfrm>
          <a:prstGeom prst="roundRect">
            <a:avLst>
              <a:gd fmla="val 6986" name="adj"/>
            </a:avLst>
          </a:prstGeom>
          <a:noFill/>
          <a:ln cap="flat" cmpd="sng" w="9525">
            <a:solidFill>
              <a:srgbClr val="66666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채팅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시작</a:t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FFFFFF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ko">
                <a:solidFill>
                  <a:srgbClr val="FFFFFF"/>
                </a:solidFill>
              </a:rPr>
              <a:t>종료</a:t>
            </a:r>
            <a:endParaRPr b="1">
              <a:solidFill>
                <a:srgbClr val="FFFFFF"/>
              </a:solidFill>
            </a:endParaRPr>
          </a:p>
        </p:txBody>
      </p:sp>
      <p:sp>
        <p:nvSpPr>
          <p:cNvPr id="111" name="Google Shape;111;p18"/>
          <p:cNvSpPr/>
          <p:nvPr/>
        </p:nvSpPr>
        <p:spPr>
          <a:xfrm>
            <a:off x="1749750" y="173615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/>
          <p:nvPr/>
        </p:nvSpPr>
        <p:spPr>
          <a:xfrm rot="5400000">
            <a:off x="4068275" y="386780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8"/>
          <p:cNvSpPr/>
          <p:nvPr/>
        </p:nvSpPr>
        <p:spPr>
          <a:xfrm>
            <a:off x="3297225" y="173615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8"/>
          <p:cNvSpPr/>
          <p:nvPr/>
        </p:nvSpPr>
        <p:spPr>
          <a:xfrm>
            <a:off x="7063828" y="2984475"/>
            <a:ext cx="728700" cy="7287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전투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5" name="Google Shape;115;p18"/>
          <p:cNvSpPr/>
          <p:nvPr/>
        </p:nvSpPr>
        <p:spPr>
          <a:xfrm>
            <a:off x="5758828" y="2944075"/>
            <a:ext cx="728700" cy="7287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죽음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6" name="Google Shape;116;p18"/>
          <p:cNvSpPr/>
          <p:nvPr/>
        </p:nvSpPr>
        <p:spPr>
          <a:xfrm>
            <a:off x="6411328" y="2240663"/>
            <a:ext cx="728700" cy="728700"/>
          </a:xfrm>
          <a:prstGeom prst="ellipse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800">
                <a:latin typeface="Malgun Gothic"/>
                <a:ea typeface="Malgun Gothic"/>
                <a:cs typeface="Malgun Gothic"/>
                <a:sym typeface="Malgun Gothic"/>
              </a:rPr>
              <a:t>리스폰</a:t>
            </a:r>
            <a:endParaRPr sz="8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17" name="Google Shape;117;p18"/>
          <p:cNvSpPr/>
          <p:nvPr/>
        </p:nvSpPr>
        <p:spPr>
          <a:xfrm>
            <a:off x="4811425" y="1745250"/>
            <a:ext cx="231600" cy="175800"/>
          </a:xfrm>
          <a:prstGeom prst="left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8"/>
          <p:cNvSpPr/>
          <p:nvPr/>
        </p:nvSpPr>
        <p:spPr>
          <a:xfrm rot="5042033">
            <a:off x="7226026" y="2613982"/>
            <a:ext cx="314604" cy="275112"/>
          </a:xfrm>
          <a:prstGeom prst="bentArrow">
            <a:avLst>
              <a:gd fmla="val 25000" name="adj1"/>
              <a:gd fmla="val 24412" name="adj2"/>
              <a:gd fmla="val 25000" name="adj3"/>
              <a:gd fmla="val 88088" name="adj4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8"/>
          <p:cNvSpPr/>
          <p:nvPr/>
        </p:nvSpPr>
        <p:spPr>
          <a:xfrm>
            <a:off x="6024584" y="2541402"/>
            <a:ext cx="314700" cy="275100"/>
          </a:xfrm>
          <a:prstGeom prst="bentArrow">
            <a:avLst>
              <a:gd fmla="val 25000" name="adj1"/>
              <a:gd fmla="val 24412" name="adj2"/>
              <a:gd fmla="val 25000" name="adj3"/>
              <a:gd fmla="val 88088" name="adj4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8"/>
          <p:cNvSpPr/>
          <p:nvPr/>
        </p:nvSpPr>
        <p:spPr>
          <a:xfrm rot="10800000">
            <a:off x="6619232" y="3260917"/>
            <a:ext cx="3129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1C23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18"/>
          <p:cNvSpPr/>
          <p:nvPr/>
        </p:nvSpPr>
        <p:spPr>
          <a:xfrm rot="5400000">
            <a:off x="2526175" y="386780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8"/>
          <p:cNvSpPr/>
          <p:nvPr/>
        </p:nvSpPr>
        <p:spPr>
          <a:xfrm rot="5400000">
            <a:off x="6687775" y="3867800"/>
            <a:ext cx="175800" cy="175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43434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9"/>
          <p:cNvSpPr txBox="1"/>
          <p:nvPr>
            <p:ph idx="1" type="body"/>
          </p:nvPr>
        </p:nvSpPr>
        <p:spPr>
          <a:xfrm>
            <a:off x="360994" y="1386800"/>
            <a:ext cx="8421900" cy="33114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캐릭터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애니메이션 및 전투, 적 감지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무기 변경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AI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피아식별 및 아군 교체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데이터 관리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유저 스테이터스 (HP 및 성적) 판정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아이템 스테이터스 관리</a:t>
            </a:r>
            <a:b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</a:b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Malgun Gothic"/>
              <a:buChar char="●"/>
            </a:pPr>
            <a:r>
              <a:rPr lang="ko" sz="1600">
                <a:latin typeface="Malgun Gothic"/>
                <a:ea typeface="Malgun Gothic"/>
                <a:cs typeface="Malgun Gothic"/>
                <a:sym typeface="Malgun Gothic"/>
              </a:rPr>
              <a:t>UI</a:t>
            </a:r>
            <a:endParaRPr sz="16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Font typeface="Malgun Gothic"/>
              <a:buChar char="○"/>
            </a:pPr>
            <a:r>
              <a:rPr lang="ko" sz="1200">
                <a:latin typeface="Malgun Gothic"/>
                <a:ea typeface="Malgun Gothic"/>
                <a:cs typeface="Malgun Gothic"/>
                <a:sym typeface="Malgun Gothic"/>
              </a:rPr>
              <a:t>채팅 및 주요 정보 출력</a:t>
            </a:r>
            <a:endParaRPr sz="12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8" name="Google Shape;128;p19"/>
          <p:cNvSpPr txBox="1"/>
          <p:nvPr>
            <p:ph type="title"/>
          </p:nvPr>
        </p:nvSpPr>
        <p:spPr>
          <a:xfrm>
            <a:off x="0" y="-12175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시스템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29" name="Google Shape;129;p19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0"/>
          <p:cNvSpPr txBox="1"/>
          <p:nvPr>
            <p:ph idx="1" type="body"/>
          </p:nvPr>
        </p:nvSpPr>
        <p:spPr>
          <a:xfrm>
            <a:off x="336300" y="1425050"/>
            <a:ext cx="3129900" cy="3228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FFFFFF"/>
            </a:solidFill>
            <a:prstDash val="dash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solidFill>
                  <a:srgbClr val="CFE2F3"/>
                </a:solidFill>
                <a:latin typeface="Malgun Gothic"/>
                <a:ea typeface="Malgun Gothic"/>
                <a:cs typeface="Malgun Gothic"/>
                <a:sym typeface="Malgun Gothic"/>
              </a:rPr>
              <a:t> </a:t>
            </a:r>
            <a:endParaRPr>
              <a:solidFill>
                <a:srgbClr val="CFE2F3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5" name="Google Shape;135;p20"/>
          <p:cNvSpPr txBox="1"/>
          <p:nvPr>
            <p:ph idx="1" type="body"/>
          </p:nvPr>
        </p:nvSpPr>
        <p:spPr>
          <a:xfrm>
            <a:off x="492150" y="1550538"/>
            <a:ext cx="2818200" cy="11847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컨셉 정리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6" name="Google Shape;136;p20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7" name="Google Shape;137;p20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Work flow 요약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8" name="Google Shape;138;p20"/>
          <p:cNvSpPr txBox="1"/>
          <p:nvPr>
            <p:ph idx="1" type="body"/>
          </p:nvPr>
        </p:nvSpPr>
        <p:spPr>
          <a:xfrm>
            <a:off x="492150" y="2999363"/>
            <a:ext cx="1266900" cy="1528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저장소 생성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39" name="Google Shape;139;p20"/>
          <p:cNvSpPr txBox="1"/>
          <p:nvPr>
            <p:ph idx="1" type="body"/>
          </p:nvPr>
        </p:nvSpPr>
        <p:spPr>
          <a:xfrm>
            <a:off x="4223150" y="1425050"/>
            <a:ext cx="4572000" cy="3228600"/>
          </a:xfrm>
          <a:prstGeom prst="rect">
            <a:avLst/>
          </a:prstGeom>
          <a:solidFill>
            <a:srgbClr val="434343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추가작업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160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AI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컨텐츠 추가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●"/>
            </a:pPr>
            <a:r>
              <a:rPr lang="ko" sz="1400">
                <a:latin typeface="Malgun Gothic"/>
                <a:ea typeface="Malgun Gothic"/>
                <a:cs typeface="Malgun Gothic"/>
                <a:sym typeface="Malgun Gothic"/>
              </a:rPr>
              <a:t>UI 개선</a:t>
            </a:r>
            <a:endParaRPr sz="1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0" name="Google Shape;140;p20"/>
          <p:cNvSpPr/>
          <p:nvPr/>
        </p:nvSpPr>
        <p:spPr>
          <a:xfrm>
            <a:off x="3573775" y="2859300"/>
            <a:ext cx="541800" cy="2598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E69138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1" name="Google Shape;141;p20"/>
          <p:cNvSpPr txBox="1"/>
          <p:nvPr>
            <p:ph idx="1" type="body"/>
          </p:nvPr>
        </p:nvSpPr>
        <p:spPr>
          <a:xfrm>
            <a:off x="1996525" y="2999363"/>
            <a:ext cx="1313700" cy="15288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 txBox="1"/>
          <p:nvPr>
            <p:ph idx="1" type="body"/>
          </p:nvPr>
        </p:nvSpPr>
        <p:spPr>
          <a:xfrm>
            <a:off x="336300" y="1494775"/>
            <a:ext cx="8471400" cy="30741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UI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타이틀 - 서버 열기, 접속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로비 - 채팅, 입장 시작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배틀 - HP 시각화, 인터랙션 키 시각화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0" lvl="0" marL="9144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Font typeface="Malgun Gothic"/>
              <a:buChar char="●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애셋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Font typeface="Malgun Gothic"/>
              <a:buChar char="○"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플레이어 캐릭터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7" name="Google Shape;147;p21"/>
          <p:cNvSpPr txBox="1"/>
          <p:nvPr>
            <p:ph type="title"/>
          </p:nvPr>
        </p:nvSpPr>
        <p:spPr>
          <a:xfrm>
            <a:off x="0" y="15800"/>
            <a:ext cx="914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Malgun Gothic"/>
                <a:ea typeface="Malgun Gothic"/>
                <a:cs typeface="Malgun Gothic"/>
                <a:sym typeface="Malgun Gothic"/>
              </a:rPr>
              <a:t>기본작업</a:t>
            </a:r>
            <a:endParaRPr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311700" y="8141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2400">
                <a:latin typeface="Malgun Gothic"/>
                <a:ea typeface="Malgun Gothic"/>
                <a:cs typeface="Malgun Gothic"/>
                <a:sym typeface="Malgun Gothic"/>
              </a:rPr>
              <a:t>레벨 UI 및 애셋</a:t>
            </a:r>
            <a:endParaRPr sz="2400"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